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Average"/>
      <p:regular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verage-regular.fntdata"/><Relationship Id="rId25" Type="http://schemas.openxmlformats.org/officeDocument/2006/relationships/slide" Target="slides/slide20.xml"/><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redicse.co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c5027c1a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c5027c1a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7: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Our school Philosophy states that: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(You may like to include your school’s Philosophy Statement here).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From this, our school Vision can become real.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0c5027c1a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0c5027c1a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8:</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Our school Vision Statements emphasise that: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(You may like to include your school’s Philosophy Statement here).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c5027c1a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c5027c1a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9:</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With these beliefs in mind, together, let us pray: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(words included in Powerpoint presentation for all to read).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Lord,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may not be able to confront queens or challenge presidents;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may not have the capacity to divert resources, or uplift communities;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may not have the voice to silence the noise of war, or the words to negotiate peace between armies;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But, as we follow you, O Christ, we are able to do something.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And so, we pray that you would inspire us to commit to and act on the small difference we can make: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May we bring peace through small acts of gentleness and reconciliation.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May we bring wealth through small contributions and collaborations.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May we bring safety through small acts of consideration and acceptance.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May we bring wholeness through small acts of care and service.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And, in these small ways, O God, may our small differences make a big contribution to our world.</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Amen.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(Written by John van de Laar. Posted on Sacredise. </a:t>
            </a:r>
            <a:r>
              <a:rPr lang="en" sz="1200" u="sng">
                <a:solidFill>
                  <a:srgbClr val="1155CC"/>
                </a:solidFill>
                <a:hlinkClick r:id="rId2">
                  <a:extLst>
                    <a:ext uri="{A12FA001-AC4F-418D-AE19-62706E023703}">
                      <ahyp:hlinkClr val="tx"/>
                    </a:ext>
                  </a:extLst>
                </a:hlinkClick>
              </a:rPr>
              <a:t>http://sacredise.com</a:t>
            </a:r>
            <a:r>
              <a:rPr lang="en" sz="1200">
                <a:solidFill>
                  <a:schemeClr val="dk1"/>
                </a:solidFill>
              </a:rPr>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0c5027c1ae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0c5027c1ae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c5027c1a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0c5027c1a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0c5027c1ae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0c5027c1ae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0c5027c1a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0c5027c1a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c5027c1ae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0c5027c1ae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10:</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Let us bow our heads and pray for God’s blessing for ourselves in this new school year.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God, who gathers us and unites us, we give you thanks for drawing us together in this community.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May we remember that each mustard seed we plant and nurture through our kind words and positive actions has the potential to grow into one of the world’s largest trees.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May we offer love, safety and a sense of belonging for those in our care.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This we ask in Jesus’ name.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Amen.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0c5027c1a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0c5027c1a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c5027c1a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c5027c1a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11:</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Together we end our prayer,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 the name of the Father, and of the Son and of the Holy Spirit,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Amen.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c5027c1a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c5027c1a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1:</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Today, we gather together to celebrate the beginning of the 2022 school year here at </a:t>
            </a:r>
            <a:r>
              <a:rPr lang="en" sz="1000">
                <a:solidFill>
                  <a:schemeClr val="dk1"/>
                </a:solidFill>
              </a:rPr>
              <a:t>(name of school).</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Take some time now to prepare to pray, to sit and to calm your inner self, to be in this moment.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(pause for a few moments).</a:t>
            </a:r>
            <a:endParaRPr i="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Jesus said, “Where two or three are gathered in my name, I am there.”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So let us begin our prayer as we live our lives…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c5027c1ae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c5027c1ae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 would like to now invite you to come forward to collect a small jar from our prayer focus table.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Inside each jar, there are ten blank leaves and a scattering of mustard seeds..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Throughout the year, you are invited to recognise and record the “mustard seeds” in your life.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These may be acts of kindness you receive from others or kind words you hear;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actions you receive or actions that you give; actions that, in the words of Andrew Chinn, help to “nurture” others and “water” others, giving peace.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purposeful ways that you see people encouraging others to grow and be their best.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leaves may record a word, an action, a name - it is up to you.(the leaves are not very big!!!)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the end of the year, we will use these leaves as part of our final staff prayer together - to witness our own “mustard tree” - to recognise and celebrate our growth.</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participating in our prayer today!!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0c5027c1a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0c5027c1a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 the name of the Father and of the Son and of the Holy Spirit, Amen.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0c5027c1a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0c5027c1a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2: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gather today on *******  country to continue our learning journey together.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acknowledge Aboriginal and Torres Strait Islander people as the traditional custodians of the land upon which we meet.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pay our respects to the Elders of the past, present and emerging and we acknowledge their spiritual connection to Country.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c5027c1a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c5027c1a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3:</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As we gather to celebrate together, we look around and see familiar and new faces.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 welcome everyone with open hearts, with positive minds and with support and love.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theme of our prayer today is based on today’s gospel reading of “The Mustard Seed.”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This seed is one of the smallest, yet the tree which grows from this seed is one of the largest.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Imagine for a moment that this seed is an impact you have on a child or staff member at our school. To you, it may seem small - a comment, a greeting, some attention. But to the receiver, it may be huge, just like a mustard tree.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Just as tall trees from tiny seeds can grow, so can </a:t>
            </a:r>
            <a:r>
              <a:rPr b="1" lang="en" sz="1200" u="sng">
                <a:solidFill>
                  <a:schemeClr val="dk1"/>
                </a:solidFill>
              </a:rPr>
              <a:t>we</a:t>
            </a:r>
            <a:r>
              <a:rPr lang="en" sz="1200">
                <a:solidFill>
                  <a:schemeClr val="dk1"/>
                </a:solidFill>
              </a:rPr>
              <a:t> contribute to the lives of those around us - through small acts of kindness and love - making a difference so large we may not even recognise.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0c5027c1a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0c5027c1a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Our prayer focus contains symbols of our prayer today, as well as our school motto.</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This motto, ************  is a significant phrase made up of </a:t>
            </a:r>
            <a:r>
              <a:rPr lang="en" sz="1000">
                <a:solidFill>
                  <a:schemeClr val="dk1"/>
                </a:solidFill>
              </a:rPr>
              <a:t>(number of)</a:t>
            </a:r>
            <a:r>
              <a:rPr lang="en" sz="1200">
                <a:solidFill>
                  <a:schemeClr val="dk1"/>
                </a:solidFill>
              </a:rPr>
              <a:t> </a:t>
            </a:r>
            <a:r>
              <a:rPr b="1" lang="en" sz="1200" u="sng">
                <a:solidFill>
                  <a:schemeClr val="dk1"/>
                </a:solidFill>
              </a:rPr>
              <a:t>small</a:t>
            </a:r>
            <a:r>
              <a:rPr lang="en" sz="1200">
                <a:solidFill>
                  <a:schemeClr val="dk1"/>
                </a:solidFill>
              </a:rPr>
              <a:t> words: </a:t>
            </a:r>
            <a:r>
              <a:rPr lang="en" sz="1000">
                <a:solidFill>
                  <a:schemeClr val="dk1"/>
                </a:solidFill>
              </a:rPr>
              <a:t>(quote motto here or omit this paragraph).</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As we participate in our prayer today, may we reflect on how we can: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Allow our gifts to be shared.</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Be open to give and receive.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Permit ourselves to excel in all we do.</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Have the courage to be outstanding.</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Grant everyone the opportunity to do and be their best.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(These statements are paraphrased versions of our school motto, “Let your light shine.” You may like to create your own or omit this paragraph, as suggested).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c5027c1a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c5027c1a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Reader 5:</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Jesus’ words and actions in the gospel are central to all that we are and all that we do here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r>
              <a:rPr lang="en" sz="1000">
                <a:solidFill>
                  <a:schemeClr val="dk1"/>
                </a:solidFill>
              </a:rPr>
              <a:t>(name of school).</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 today’s gospel, we hear Jesus comparing the Kingdom of God to a mustard seed - the smallest of seeds (only 1 - 2mm) - which, when given the right conditions and care, grows into a tree that stands over three metres tall.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c5027c1a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0c5027c1a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Together, let us pray: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(words included in Powerpoint presentation for all to read).</a:t>
            </a:r>
            <a:endParaRPr i="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God of tiny seeds and giant trees, You take our lives and, with Your endless love, help us to produce acts of loving kindness for You each day in this world.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Enable us to let our light shine, knowing that You are always there for us.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Prepare our hearts to receive Your word and our spirits to respond in eagerness to serve You.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 Jesus’ name, we pray…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Amen.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0c5027c1a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0c5027c1a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Gospel: </a:t>
            </a:r>
            <a:r>
              <a:rPr i="1" lang="en" sz="1000">
                <a:solidFill>
                  <a:srgbClr val="333333"/>
                </a:solidFill>
              </a:rPr>
              <a:t>Mark 4:26-34 (copy at the end of this prayer).</a:t>
            </a:r>
            <a:endParaRPr b="1" i="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Reader 6:</a:t>
            </a:r>
            <a:r>
              <a:rPr lang="en" sz="1200">
                <a:solidFill>
                  <a:schemeClr val="dk1"/>
                </a:solidFill>
              </a:rPr>
              <a:t> A reading from the holy gospel according to Mark.</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All: </a:t>
            </a:r>
            <a:r>
              <a:rPr lang="en" sz="1200">
                <a:solidFill>
                  <a:schemeClr val="dk1"/>
                </a:solidFill>
              </a:rPr>
              <a:t>Glory to you, O Lord.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Reader 6: </a:t>
            </a:r>
            <a:r>
              <a:rPr lang="en" sz="1200">
                <a:solidFill>
                  <a:schemeClr val="dk1"/>
                </a:solidFill>
              </a:rPr>
              <a:t>The gospel of the Lord.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rPr>
              <a:t>All: </a:t>
            </a:r>
            <a:r>
              <a:rPr lang="en" sz="1200">
                <a:solidFill>
                  <a:schemeClr val="dk1"/>
                </a:solidFill>
              </a:rPr>
              <a:t>Praise to you, Lord Jesus Christ.</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(Priest or principal to address the staff, if appropriate).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acredicse.com" TargetMode="Externa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PxCa7aV0RcA" TargetMode="Externa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The Mustard Seed</a:t>
            </a:r>
            <a:endParaRPr/>
          </a:p>
        </p:txBody>
      </p:sp>
      <p:sp>
        <p:nvSpPr>
          <p:cNvPr id="60" name="Google Shape;60;p13"/>
          <p:cNvSpPr txBox="1"/>
          <p:nvPr>
            <p:ph idx="1" type="subTitle"/>
          </p:nvPr>
        </p:nvSpPr>
        <p:spPr>
          <a:xfrm>
            <a:off x="671250" y="3174875"/>
            <a:ext cx="7801500" cy="120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Beginning of Year, 2022</a:t>
            </a:r>
            <a:endParaRPr/>
          </a:p>
          <a:p>
            <a:pPr indent="0" lvl="0" marL="0" rtl="0" algn="ctr">
              <a:spcBef>
                <a:spcPts val="0"/>
              </a:spcBef>
              <a:spcAft>
                <a:spcPts val="0"/>
              </a:spcAft>
              <a:buNone/>
            </a:pPr>
            <a:r>
              <a:rPr lang="en"/>
              <a:t>Staff prayer</a:t>
            </a:r>
            <a:endParaRPr/>
          </a:p>
          <a:p>
            <a:pPr indent="0" lvl="0" marL="0" rtl="0" algn="ctr">
              <a:spcBef>
                <a:spcPts val="0"/>
              </a:spcBef>
              <a:spcAft>
                <a:spcPts val="0"/>
              </a:spcAft>
              <a:buNone/>
            </a:pPr>
            <a:r>
              <a:rPr lang="en"/>
              <a:t>Nurture and Grow.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School Philosophy</a:t>
            </a:r>
            <a:endParaRPr/>
          </a:p>
        </p:txBody>
      </p:sp>
      <p:pic>
        <p:nvPicPr>
          <p:cNvPr descr="The Parable of the Mustard Seed — Steemit" id="115" name="Google Shape;115;p22"/>
          <p:cNvPicPr preferRelativeResize="0"/>
          <p:nvPr/>
        </p:nvPicPr>
        <p:blipFill>
          <a:blip r:embed="rId3">
            <a:alphaModFix/>
          </a:blip>
          <a:stretch>
            <a:fillRect/>
          </a:stretch>
        </p:blipFill>
        <p:spPr>
          <a:xfrm>
            <a:off x="3534500" y="445025"/>
            <a:ext cx="4322201" cy="4322201"/>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School Vision Statements</a:t>
            </a:r>
            <a:endParaRPr/>
          </a:p>
        </p:txBody>
      </p:sp>
      <p:pic>
        <p:nvPicPr>
          <p:cNvPr descr="How to Raise a Happy Child - Parenting Tips | The good shepherd, Mustard  seed plant, Mustard seed parable" id="121" name="Google Shape;121;p23"/>
          <p:cNvPicPr preferRelativeResize="0"/>
          <p:nvPr/>
        </p:nvPicPr>
        <p:blipFill>
          <a:blip r:embed="rId3">
            <a:alphaModFix/>
          </a:blip>
          <a:stretch>
            <a:fillRect/>
          </a:stretch>
        </p:blipFill>
        <p:spPr>
          <a:xfrm>
            <a:off x="4783450" y="303825"/>
            <a:ext cx="3253250" cy="453584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700"/>
              <a:t>With these beliefs in mind, together, let us pray:</a:t>
            </a:r>
            <a:endParaRPr sz="4500"/>
          </a:p>
        </p:txBody>
      </p:sp>
      <p:sp>
        <p:nvSpPr>
          <p:cNvPr id="127" name="Google Shape;127;p24"/>
          <p:cNvSpPr txBox="1"/>
          <p:nvPr>
            <p:ph idx="1" type="body"/>
          </p:nvPr>
        </p:nvSpPr>
        <p:spPr>
          <a:xfrm>
            <a:off x="311700" y="1152475"/>
            <a:ext cx="8520600" cy="3669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700">
                <a:solidFill>
                  <a:schemeClr val="dk1"/>
                </a:solidFill>
                <a:latin typeface="Oswald"/>
                <a:ea typeface="Oswald"/>
                <a:cs typeface="Oswald"/>
                <a:sym typeface="Oswald"/>
              </a:rPr>
              <a:t>Lord,</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We may not be able to confront queens or challenge presidents;</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We may not have the capacity to divert resources, or uplift communities;</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We may not have the voice to silence the noise </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of war, or the words to negotiate peace </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between armies;</a:t>
            </a:r>
            <a:endParaRPr sz="2700">
              <a:solidFill>
                <a:schemeClr val="dk1"/>
              </a:solidFill>
              <a:latin typeface="Oswald"/>
              <a:ea typeface="Oswald"/>
              <a:cs typeface="Oswald"/>
              <a:sym typeface="Oswald"/>
            </a:endParaRPr>
          </a:p>
          <a:p>
            <a:pPr indent="0" lvl="0" marL="0" rtl="0" algn="l">
              <a:spcBef>
                <a:spcPts val="0"/>
              </a:spcBef>
              <a:spcAft>
                <a:spcPts val="1200"/>
              </a:spcAft>
              <a:buNone/>
            </a:pPr>
            <a:r>
              <a:t/>
            </a:r>
            <a:endParaRPr/>
          </a:p>
        </p:txBody>
      </p:sp>
      <p:pic>
        <p:nvPicPr>
          <p:cNvPr descr="mustard seed parable by penacka on DeviantArt" id="128" name="Google Shape;128;p24"/>
          <p:cNvPicPr preferRelativeResize="0"/>
          <p:nvPr/>
        </p:nvPicPr>
        <p:blipFill rotWithShape="1">
          <a:blip r:embed="rId3">
            <a:alphaModFix/>
          </a:blip>
          <a:srcRect b="5802" l="10329" r="0" t="0"/>
          <a:stretch/>
        </p:blipFill>
        <p:spPr>
          <a:xfrm>
            <a:off x="6725125" y="3257025"/>
            <a:ext cx="2198576" cy="16807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idx="1" type="body"/>
          </p:nvPr>
        </p:nvSpPr>
        <p:spPr>
          <a:xfrm>
            <a:off x="311700" y="3423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solidFill>
                  <a:schemeClr val="dk1"/>
                </a:solidFill>
                <a:latin typeface="Oswald"/>
                <a:ea typeface="Oswald"/>
                <a:cs typeface="Oswald"/>
                <a:sym typeface="Oswald"/>
              </a:rPr>
              <a:t>But, as we follow you, O Christ, we are able to do something.</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And so, we pray that you would inspire us to commit to and act on the small difference we can make:</a:t>
            </a:r>
            <a:endParaRPr sz="2700">
              <a:solidFill>
                <a:schemeClr val="dk1"/>
              </a:solidFill>
              <a:latin typeface="Oswald"/>
              <a:ea typeface="Oswald"/>
              <a:cs typeface="Oswald"/>
              <a:sym typeface="Oswald"/>
            </a:endParaRPr>
          </a:p>
          <a:p>
            <a:pPr indent="0" lvl="0" marL="0" rtl="0" algn="l">
              <a:spcBef>
                <a:spcPts val="0"/>
              </a:spcBef>
              <a:spcAft>
                <a:spcPts val="0"/>
              </a:spcAft>
              <a:buNone/>
            </a:pPr>
            <a:r>
              <a:t/>
            </a:r>
            <a:endParaRPr sz="2700">
              <a:solidFill>
                <a:schemeClr val="dk1"/>
              </a:solidFill>
              <a:latin typeface="Oswald"/>
              <a:ea typeface="Oswald"/>
              <a:cs typeface="Oswald"/>
              <a:sym typeface="Oswald"/>
            </a:endParaRPr>
          </a:p>
        </p:txBody>
      </p:sp>
      <p:pic>
        <p:nvPicPr>
          <p:cNvPr descr="Piety Choi — A Mustard Seed" id="134" name="Google Shape;134;p25"/>
          <p:cNvPicPr preferRelativeResize="0"/>
          <p:nvPr/>
        </p:nvPicPr>
        <p:blipFill>
          <a:blip r:embed="rId3">
            <a:alphaModFix/>
          </a:blip>
          <a:stretch>
            <a:fillRect/>
          </a:stretch>
        </p:blipFill>
        <p:spPr>
          <a:xfrm>
            <a:off x="5207825" y="1517350"/>
            <a:ext cx="3403747" cy="34164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idx="1" type="body"/>
          </p:nvPr>
        </p:nvSpPr>
        <p:spPr>
          <a:xfrm>
            <a:off x="311700" y="3938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solidFill>
                  <a:schemeClr val="dk1"/>
                </a:solidFill>
                <a:latin typeface="Oswald"/>
                <a:ea typeface="Oswald"/>
                <a:cs typeface="Oswald"/>
                <a:sym typeface="Oswald"/>
              </a:rPr>
              <a:t>May we bring peace through small acts of gentleness and reconciliation.</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May we bring wealth through small contributions and collaborations.</a:t>
            </a:r>
            <a:endParaRPr sz="2700">
              <a:solidFill>
                <a:schemeClr val="dk1"/>
              </a:solidFill>
              <a:latin typeface="Oswald"/>
              <a:ea typeface="Oswald"/>
              <a:cs typeface="Oswald"/>
              <a:sym typeface="Oswald"/>
            </a:endParaRPr>
          </a:p>
        </p:txBody>
      </p:sp>
      <p:pic>
        <p:nvPicPr>
          <p:cNvPr descr="The Parable of the Mustard Seed by Dark-kanita on DeviantArt" id="140" name="Google Shape;140;p26"/>
          <p:cNvPicPr preferRelativeResize="0"/>
          <p:nvPr/>
        </p:nvPicPr>
        <p:blipFill rotWithShape="1">
          <a:blip r:embed="rId3">
            <a:alphaModFix/>
          </a:blip>
          <a:srcRect b="4625" l="0" r="22630" t="-1197"/>
          <a:stretch/>
        </p:blipFill>
        <p:spPr>
          <a:xfrm>
            <a:off x="5850725" y="2078725"/>
            <a:ext cx="3040051" cy="28461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idx="1" type="body"/>
          </p:nvPr>
        </p:nvSpPr>
        <p:spPr>
          <a:xfrm>
            <a:off x="311700" y="3938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solidFill>
                  <a:schemeClr val="dk1"/>
                </a:solidFill>
                <a:latin typeface="Oswald"/>
                <a:ea typeface="Oswald"/>
                <a:cs typeface="Oswald"/>
                <a:sym typeface="Oswald"/>
              </a:rPr>
              <a:t>May we bring safety through small acts of consideration and acceptance.</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May we bring wholeness through </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small acts of care and service.</a:t>
            </a:r>
            <a:endParaRPr sz="2700">
              <a:solidFill>
                <a:schemeClr val="dk1"/>
              </a:solidFill>
              <a:latin typeface="Oswald"/>
              <a:ea typeface="Oswald"/>
              <a:cs typeface="Oswald"/>
              <a:sym typeface="Oswald"/>
            </a:endParaRPr>
          </a:p>
        </p:txBody>
      </p:sp>
      <p:pic>
        <p:nvPicPr>
          <p:cNvPr descr="Tenterden Primary Federation - Mustard Seed Parable" id="146" name="Google Shape;146;p27"/>
          <p:cNvPicPr preferRelativeResize="0"/>
          <p:nvPr/>
        </p:nvPicPr>
        <p:blipFill>
          <a:blip r:embed="rId3">
            <a:alphaModFix/>
          </a:blip>
          <a:stretch>
            <a:fillRect/>
          </a:stretch>
        </p:blipFill>
        <p:spPr>
          <a:xfrm>
            <a:off x="5027775" y="1067275"/>
            <a:ext cx="3741925" cy="3741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idx="1" type="body"/>
          </p:nvPr>
        </p:nvSpPr>
        <p:spPr>
          <a:xfrm>
            <a:off x="311700" y="316650"/>
            <a:ext cx="8520600" cy="460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solidFill>
                  <a:schemeClr val="dk1"/>
                </a:solidFill>
                <a:latin typeface="Oswald"/>
                <a:ea typeface="Oswald"/>
                <a:cs typeface="Oswald"/>
                <a:sym typeface="Oswald"/>
              </a:rPr>
              <a:t>And, in these small ways, O God, </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may our small differences make a big contribution to our world.</a:t>
            </a:r>
            <a:endParaRPr sz="2700">
              <a:solidFill>
                <a:schemeClr val="dk1"/>
              </a:solidFill>
              <a:latin typeface="Oswald"/>
              <a:ea typeface="Oswald"/>
              <a:cs typeface="Oswald"/>
              <a:sym typeface="Oswald"/>
            </a:endParaRPr>
          </a:p>
          <a:p>
            <a:pPr indent="0" lvl="0" marL="0" rtl="0" algn="l">
              <a:spcBef>
                <a:spcPts val="0"/>
              </a:spcBef>
              <a:spcAft>
                <a:spcPts val="0"/>
              </a:spcAft>
              <a:buNone/>
            </a:pPr>
            <a:r>
              <a:rPr lang="en" sz="2700">
                <a:solidFill>
                  <a:schemeClr val="dk1"/>
                </a:solidFill>
                <a:latin typeface="Oswald"/>
                <a:ea typeface="Oswald"/>
                <a:cs typeface="Oswald"/>
                <a:sym typeface="Oswald"/>
              </a:rPr>
              <a:t>Amen.</a:t>
            </a:r>
            <a:endParaRPr sz="2700">
              <a:solidFill>
                <a:schemeClr val="dk1"/>
              </a:solidFill>
              <a:latin typeface="Oswald"/>
              <a:ea typeface="Oswald"/>
              <a:cs typeface="Oswald"/>
              <a:sym typeface="Oswald"/>
            </a:endParaRPr>
          </a:p>
          <a:p>
            <a:pPr indent="0" lvl="0" marL="0" rtl="0" algn="l">
              <a:spcBef>
                <a:spcPts val="0"/>
              </a:spcBef>
              <a:spcAft>
                <a:spcPts val="0"/>
              </a:spcAft>
              <a:buNone/>
            </a:pPr>
            <a:r>
              <a:t/>
            </a:r>
            <a:endParaRPr sz="2700">
              <a:solidFill>
                <a:schemeClr val="dk1"/>
              </a:solidFill>
              <a:latin typeface="Oswald"/>
              <a:ea typeface="Oswald"/>
              <a:cs typeface="Oswald"/>
              <a:sym typeface="Oswald"/>
            </a:endParaRPr>
          </a:p>
          <a:p>
            <a:pPr indent="0" lvl="0" marL="0" rtl="0" algn="l">
              <a:spcBef>
                <a:spcPts val="0"/>
              </a:spcBef>
              <a:spcAft>
                <a:spcPts val="0"/>
              </a:spcAft>
              <a:buNone/>
            </a:pPr>
            <a:r>
              <a:t/>
            </a:r>
            <a:endParaRPr sz="2700">
              <a:solidFill>
                <a:schemeClr val="dk1"/>
              </a:solidFill>
              <a:latin typeface="Oswald"/>
              <a:ea typeface="Oswald"/>
              <a:cs typeface="Oswald"/>
              <a:sym typeface="Oswald"/>
            </a:endParaRPr>
          </a:p>
          <a:p>
            <a:pPr indent="0" lvl="0" marL="0" rtl="0" algn="l">
              <a:spcBef>
                <a:spcPts val="0"/>
              </a:spcBef>
              <a:spcAft>
                <a:spcPts val="0"/>
              </a:spcAft>
              <a:buNone/>
            </a:pPr>
            <a:r>
              <a:t/>
            </a:r>
            <a:endParaRPr sz="2700">
              <a:solidFill>
                <a:schemeClr val="dk1"/>
              </a:solidFill>
              <a:latin typeface="Oswald"/>
              <a:ea typeface="Oswald"/>
              <a:cs typeface="Oswald"/>
              <a:sym typeface="Oswald"/>
            </a:endParaRPr>
          </a:p>
          <a:p>
            <a:pPr indent="0" lvl="0" marL="0" rtl="0" algn="l">
              <a:spcBef>
                <a:spcPts val="0"/>
              </a:spcBef>
              <a:spcAft>
                <a:spcPts val="0"/>
              </a:spcAft>
              <a:buNone/>
            </a:pPr>
            <a:r>
              <a:t/>
            </a:r>
            <a:endParaRPr sz="2700">
              <a:solidFill>
                <a:schemeClr val="dk1"/>
              </a:solidFill>
              <a:latin typeface="Oswald"/>
              <a:ea typeface="Oswald"/>
              <a:cs typeface="Oswald"/>
              <a:sym typeface="Oswald"/>
            </a:endParaRPr>
          </a:p>
          <a:p>
            <a:pPr indent="0" lvl="0" marL="0" rtl="0" algn="l">
              <a:spcBef>
                <a:spcPts val="0"/>
              </a:spcBef>
              <a:spcAft>
                <a:spcPts val="0"/>
              </a:spcAft>
              <a:buNone/>
            </a:pPr>
            <a:r>
              <a:t/>
            </a:r>
            <a:endParaRPr sz="2700">
              <a:solidFill>
                <a:schemeClr val="dk1"/>
              </a:solidFill>
              <a:latin typeface="Oswald"/>
              <a:ea typeface="Oswald"/>
              <a:cs typeface="Oswald"/>
              <a:sym typeface="Oswald"/>
            </a:endParaRPr>
          </a:p>
          <a:p>
            <a:pPr indent="0" lvl="0" marL="0" rtl="0" algn="l">
              <a:spcBef>
                <a:spcPts val="0"/>
              </a:spcBef>
              <a:spcAft>
                <a:spcPts val="0"/>
              </a:spcAft>
              <a:buNone/>
            </a:pPr>
            <a:r>
              <a:rPr i="1" lang="en" sz="1200">
                <a:solidFill>
                  <a:schemeClr val="lt2"/>
                </a:solidFill>
                <a:latin typeface="Arial"/>
                <a:ea typeface="Arial"/>
                <a:cs typeface="Arial"/>
                <a:sym typeface="Arial"/>
              </a:rPr>
              <a:t>(Written by John van de Laar. Posted on Sacredise.</a:t>
            </a:r>
            <a:endParaRPr i="1" sz="1200">
              <a:solidFill>
                <a:schemeClr val="lt2"/>
              </a:solidFill>
              <a:latin typeface="Arial"/>
              <a:ea typeface="Arial"/>
              <a:cs typeface="Arial"/>
              <a:sym typeface="Arial"/>
            </a:endParaRPr>
          </a:p>
          <a:p>
            <a:pPr indent="0" lvl="0" marL="0" rtl="0" algn="l">
              <a:spcBef>
                <a:spcPts val="0"/>
              </a:spcBef>
              <a:spcAft>
                <a:spcPts val="0"/>
              </a:spcAft>
              <a:buNone/>
            </a:pPr>
            <a:r>
              <a:rPr i="1" lang="en" sz="1200">
                <a:solidFill>
                  <a:schemeClr val="lt2"/>
                </a:solidFill>
                <a:latin typeface="Arial"/>
                <a:ea typeface="Arial"/>
                <a:cs typeface="Arial"/>
                <a:sym typeface="Arial"/>
              </a:rPr>
              <a:t> </a:t>
            </a:r>
            <a:r>
              <a:rPr i="1" lang="en" sz="1200" u="sng">
                <a:solidFill>
                  <a:schemeClr val="lt2"/>
                </a:solidFill>
                <a:latin typeface="Arial"/>
                <a:ea typeface="Arial"/>
                <a:cs typeface="Arial"/>
                <a:sym typeface="Arial"/>
                <a:hlinkClick r:id="rId3">
                  <a:extLst>
                    <a:ext uri="{A12FA001-AC4F-418D-AE19-62706E023703}">
                      <ahyp:hlinkClr val="tx"/>
                    </a:ext>
                  </a:extLst>
                </a:hlinkClick>
              </a:rPr>
              <a:t>http://sacredise.com</a:t>
            </a:r>
            <a:r>
              <a:rPr i="1" lang="en" sz="1200">
                <a:solidFill>
                  <a:schemeClr val="lt2"/>
                </a:solidFill>
                <a:latin typeface="Arial"/>
                <a:ea typeface="Arial"/>
                <a:cs typeface="Arial"/>
                <a:sym typeface="Arial"/>
              </a:rPr>
              <a:t>) </a:t>
            </a:r>
            <a:endParaRPr i="1" sz="2700">
              <a:solidFill>
                <a:schemeClr val="lt2"/>
              </a:solidFill>
              <a:latin typeface="Oswald"/>
              <a:ea typeface="Oswald"/>
              <a:cs typeface="Oswald"/>
              <a:sym typeface="Oswald"/>
            </a:endParaRPr>
          </a:p>
        </p:txBody>
      </p:sp>
      <p:pic>
        <p:nvPicPr>
          <p:cNvPr descr="PS BIBLE MINISTRY: PARABLES OF THE MUSTARD SEED AND THE YEAST | Mustard  seed parable, Mustard seed, The good shepherd" id="152" name="Google Shape;152;p28"/>
          <p:cNvPicPr preferRelativeResize="0"/>
          <p:nvPr/>
        </p:nvPicPr>
        <p:blipFill>
          <a:blip r:embed="rId4">
            <a:alphaModFix/>
          </a:blip>
          <a:stretch>
            <a:fillRect/>
          </a:stretch>
        </p:blipFill>
        <p:spPr>
          <a:xfrm>
            <a:off x="5413525" y="1640775"/>
            <a:ext cx="3474725" cy="33589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act…</a:t>
            </a:r>
            <a:endParaRPr/>
          </a:p>
        </p:txBody>
      </p:sp>
      <p:sp>
        <p:nvSpPr>
          <p:cNvPr id="158" name="Google Shape;158;p29"/>
          <p:cNvSpPr txBox="1"/>
          <p:nvPr>
            <p:ph idx="1" type="body"/>
          </p:nvPr>
        </p:nvSpPr>
        <p:spPr>
          <a:xfrm>
            <a:off x="311700" y="1152475"/>
            <a:ext cx="8520600" cy="36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a:ea typeface="Oswald"/>
                <a:cs typeface="Oswald"/>
                <a:sym typeface="Oswald"/>
              </a:rPr>
              <a:t>God, who gathers us and unites us, we give you thanks for drawing us together in this community.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May we remember that each mustard seed we plant and nurture through our kind words and positive actions has the potential to grow into one of the world’s largest trees.</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May we offer love, safety and a sense of belonging for those in our care.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This we ask in Jesus’ name.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Amen.</a:t>
            </a:r>
            <a:endParaRPr sz="2400">
              <a:solidFill>
                <a:schemeClr val="dk1"/>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A reflection on the Parable of the Mustard Seed (Matthew 13:31-35) as it relates to the mission of teachers. Ideal for staff prayer, particularly at the beginning of the school year. With thanks to Michelle Hicks who gave us the inspiration to write the song." id="163" name="Google Shape;163;p30" title="&quot;The Mustard Seed&quot;-Lyric Video, words by Andrew Chinn, music by Drew Lane, with Ella &amp; Phoebe Nyers">
            <a:hlinkClick r:id="rId3"/>
          </p:cNvPr>
          <p:cNvPicPr preferRelativeResize="0"/>
          <p:nvPr/>
        </p:nvPicPr>
        <p:blipFill>
          <a:blip r:embed="rId4">
            <a:alphaModFix/>
          </a:blip>
          <a:stretch>
            <a:fillRect/>
          </a:stretch>
        </p:blipFill>
        <p:spPr>
          <a:xfrm>
            <a:off x="1141575" y="154838"/>
            <a:ext cx="6445100" cy="483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Sign of the Cross</a:t>
            </a:r>
            <a:endParaRPr/>
          </a:p>
        </p:txBody>
      </p:sp>
      <p:pic>
        <p:nvPicPr>
          <p:cNvPr descr="The power of the cross - Signs of the Times" id="169" name="Google Shape;169;p31"/>
          <p:cNvPicPr preferRelativeResize="0"/>
          <p:nvPr/>
        </p:nvPicPr>
        <p:blipFill>
          <a:blip r:embed="rId3">
            <a:alphaModFix/>
          </a:blip>
          <a:stretch>
            <a:fillRect/>
          </a:stretch>
        </p:blipFill>
        <p:spPr>
          <a:xfrm>
            <a:off x="1285850" y="1121903"/>
            <a:ext cx="6275100" cy="35246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pic>
        <p:nvPicPr>
          <p:cNvPr descr="August 14, 2019 - Tough Moments - Regnum Christi" id="66" name="Google Shape;66;p14"/>
          <p:cNvPicPr preferRelativeResize="0"/>
          <p:nvPr/>
        </p:nvPicPr>
        <p:blipFill>
          <a:blip r:embed="rId3">
            <a:alphaModFix/>
          </a:blip>
          <a:stretch>
            <a:fillRect/>
          </a:stretch>
        </p:blipFill>
        <p:spPr>
          <a:xfrm>
            <a:off x="886138" y="1152477"/>
            <a:ext cx="7371729" cy="34164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2"/>
          <p:cNvSpPr txBox="1"/>
          <p:nvPr>
            <p:ph type="title"/>
          </p:nvPr>
        </p:nvSpPr>
        <p:spPr>
          <a:xfrm>
            <a:off x="311700" y="175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Call to action</a:t>
            </a:r>
            <a:endParaRPr/>
          </a:p>
        </p:txBody>
      </p:sp>
      <p:pic>
        <p:nvPicPr>
          <p:cNvPr id="175" name="Google Shape;175;p32"/>
          <p:cNvPicPr preferRelativeResize="0"/>
          <p:nvPr/>
        </p:nvPicPr>
        <p:blipFill>
          <a:blip r:embed="rId3">
            <a:alphaModFix/>
          </a:blip>
          <a:stretch>
            <a:fillRect/>
          </a:stretch>
        </p:blipFill>
        <p:spPr>
          <a:xfrm>
            <a:off x="1895588" y="843876"/>
            <a:ext cx="5352827" cy="401462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Sign of the Cross</a:t>
            </a:r>
            <a:endParaRPr/>
          </a:p>
        </p:txBody>
      </p:sp>
      <p:pic>
        <p:nvPicPr>
          <p:cNvPr descr="The power of the cross - Signs of the Times" id="72" name="Google Shape;72;p15"/>
          <p:cNvPicPr preferRelativeResize="0"/>
          <p:nvPr/>
        </p:nvPicPr>
        <p:blipFill>
          <a:blip r:embed="rId3">
            <a:alphaModFix/>
          </a:blip>
          <a:stretch>
            <a:fillRect/>
          </a:stretch>
        </p:blipFill>
        <p:spPr>
          <a:xfrm>
            <a:off x="1285850" y="1121903"/>
            <a:ext cx="6275100" cy="35246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 of Country</a:t>
            </a:r>
            <a:endParaRPr/>
          </a:p>
        </p:txBody>
      </p:sp>
      <p:pic>
        <p:nvPicPr>
          <p:cNvPr descr="Acknowledgement of country - School of the Nativity" id="78" name="Google Shape;78;p16"/>
          <p:cNvPicPr preferRelativeResize="0"/>
          <p:nvPr/>
        </p:nvPicPr>
        <p:blipFill>
          <a:blip r:embed="rId3">
            <a:alphaModFix/>
          </a:blip>
          <a:stretch>
            <a:fillRect/>
          </a:stretch>
        </p:blipFill>
        <p:spPr>
          <a:xfrm>
            <a:off x="1903075" y="1152475"/>
            <a:ext cx="4834899" cy="34811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idx="1" type="body"/>
          </p:nvPr>
        </p:nvSpPr>
        <p:spPr>
          <a:xfrm>
            <a:off x="311700" y="3037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dk1"/>
                </a:solidFill>
                <a:latin typeface="Oswald"/>
                <a:ea typeface="Oswald"/>
                <a:cs typeface="Oswald"/>
                <a:sym typeface="Oswald"/>
              </a:rPr>
              <a:t>“</a:t>
            </a:r>
            <a:r>
              <a:rPr lang="en" sz="2400">
                <a:solidFill>
                  <a:schemeClr val="dk1"/>
                </a:solidFill>
                <a:latin typeface="Oswald"/>
                <a:ea typeface="Oswald"/>
                <a:cs typeface="Oswald"/>
                <a:sym typeface="Oswald"/>
              </a:rPr>
              <a:t>To you, it may seem small - a comment, a greeting, some attention.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But to the receiver, it may be huge, just like a mustard tree.”</a:t>
            </a:r>
            <a:endParaRPr sz="3000">
              <a:solidFill>
                <a:schemeClr val="dk1"/>
              </a:solidFill>
            </a:endParaRPr>
          </a:p>
        </p:txBody>
      </p:sp>
      <p:pic>
        <p:nvPicPr>
          <p:cNvPr descr="The Marvelous Mustard Seed – Jean Matthew Hall" id="84" name="Google Shape;84;p17"/>
          <p:cNvPicPr preferRelativeResize="0"/>
          <p:nvPr/>
        </p:nvPicPr>
        <p:blipFill>
          <a:blip r:embed="rId3">
            <a:alphaModFix/>
          </a:blip>
          <a:stretch>
            <a:fillRect/>
          </a:stretch>
        </p:blipFill>
        <p:spPr>
          <a:xfrm>
            <a:off x="1954525" y="1326775"/>
            <a:ext cx="5349251" cy="35617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School motto</a:t>
            </a:r>
            <a:endParaRPr/>
          </a:p>
        </p:txBody>
      </p:sp>
      <p:pic>
        <p:nvPicPr>
          <p:cNvPr descr="Parable: The Mustard Seed – GOoD Days" id="90" name="Google Shape;90;p18"/>
          <p:cNvPicPr preferRelativeResize="0"/>
          <p:nvPr/>
        </p:nvPicPr>
        <p:blipFill>
          <a:blip r:embed="rId3">
            <a:alphaModFix/>
          </a:blip>
          <a:stretch>
            <a:fillRect/>
          </a:stretch>
        </p:blipFill>
        <p:spPr>
          <a:xfrm>
            <a:off x="2314550" y="1152475"/>
            <a:ext cx="4269125" cy="36020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 to the gospel</a:t>
            </a:r>
            <a:endParaRPr/>
          </a:p>
        </p:txBody>
      </p:sp>
      <p:pic>
        <p:nvPicPr>
          <p:cNvPr descr="The little seed that filled the world (Matthew 13:31-32) – Seeking the  kingdom" id="96" name="Google Shape;96;p19"/>
          <p:cNvPicPr preferRelativeResize="0"/>
          <p:nvPr/>
        </p:nvPicPr>
        <p:blipFill>
          <a:blip r:embed="rId3">
            <a:alphaModFix/>
          </a:blip>
          <a:stretch>
            <a:fillRect/>
          </a:stretch>
        </p:blipFill>
        <p:spPr>
          <a:xfrm>
            <a:off x="2327450" y="1152475"/>
            <a:ext cx="4042749" cy="34164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Together, let us pray:</a:t>
            </a:r>
            <a:endParaRPr/>
          </a:p>
        </p:txBody>
      </p:sp>
      <p:sp>
        <p:nvSpPr>
          <p:cNvPr id="102" name="Google Shape;102;p20"/>
          <p:cNvSpPr txBox="1"/>
          <p:nvPr>
            <p:ph idx="1" type="body"/>
          </p:nvPr>
        </p:nvSpPr>
        <p:spPr>
          <a:xfrm>
            <a:off x="311700" y="1152475"/>
            <a:ext cx="8637900" cy="357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a:ea typeface="Oswald"/>
                <a:cs typeface="Oswald"/>
                <a:sym typeface="Oswald"/>
              </a:rPr>
              <a:t>God of tiny seeds and giant trees, You take our lives and,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with Your endless love, help us to produce acts of loving kindness for You each day in this world.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Enable us to let our light shine, knowing that You are always there for us.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Prepare our hearts to receive Your word and our spirits to respond in eagerness to serve You.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In Jesus’ name, we pray…</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Amen.</a:t>
            </a:r>
            <a:endParaRPr sz="3000">
              <a:solidFill>
                <a:schemeClr val="dk1"/>
              </a:solidFill>
              <a:latin typeface="Oswald"/>
              <a:ea typeface="Oswald"/>
              <a:cs typeface="Oswald"/>
              <a:sym typeface="Oswald"/>
            </a:endParaRPr>
          </a:p>
        </p:txBody>
      </p:sp>
      <p:pic>
        <p:nvPicPr>
          <p:cNvPr descr="&amp;#39;Faith of a Mustard Seed&amp;#39; Bible Verse Meaning Explained" id="103" name="Google Shape;103;p20"/>
          <p:cNvPicPr preferRelativeResize="0"/>
          <p:nvPr/>
        </p:nvPicPr>
        <p:blipFill>
          <a:blip r:embed="rId3">
            <a:alphaModFix/>
          </a:blip>
          <a:stretch>
            <a:fillRect/>
          </a:stretch>
        </p:blipFill>
        <p:spPr>
          <a:xfrm>
            <a:off x="6262200" y="3652950"/>
            <a:ext cx="2481650" cy="12976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Gospel reading</a:t>
            </a:r>
            <a:endParaRPr/>
          </a:p>
        </p:txBody>
      </p:sp>
      <p:pic>
        <p:nvPicPr>
          <p:cNvPr descr="Parable of the Mustard Seed | &amp;quot;He proposed another parable t… | Flickr" id="109" name="Google Shape;109;p21"/>
          <p:cNvPicPr preferRelativeResize="0"/>
          <p:nvPr/>
        </p:nvPicPr>
        <p:blipFill>
          <a:blip r:embed="rId3">
            <a:alphaModFix/>
          </a:blip>
          <a:stretch>
            <a:fillRect/>
          </a:stretch>
        </p:blipFill>
        <p:spPr>
          <a:xfrm>
            <a:off x="3806150" y="242775"/>
            <a:ext cx="4166275" cy="46579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